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6" r:id="rId2"/>
    <p:sldId id="261" r:id="rId3"/>
    <p:sldId id="258" r:id="rId4"/>
    <p:sldId id="305" r:id="rId5"/>
    <p:sldId id="307" r:id="rId6"/>
    <p:sldId id="308" r:id="rId7"/>
    <p:sldId id="280" r:id="rId8"/>
    <p:sldId id="309" r:id="rId9"/>
    <p:sldId id="310" r:id="rId10"/>
    <p:sldId id="312" r:id="rId11"/>
    <p:sldId id="313" r:id="rId12"/>
    <p:sldId id="268" r:id="rId13"/>
    <p:sldId id="311" r:id="rId14"/>
    <p:sldId id="270" r:id="rId15"/>
    <p:sldId id="281" r:id="rId16"/>
    <p:sldId id="284" r:id="rId17"/>
    <p:sldId id="306" r:id="rId18"/>
    <p:sldId id="302" r:id="rId19"/>
    <p:sldId id="272" r:id="rId20"/>
    <p:sldId id="314" r:id="rId21"/>
    <p:sldId id="315" r:id="rId22"/>
    <p:sldId id="316" r:id="rId23"/>
    <p:sldId id="273" r:id="rId24"/>
    <p:sldId id="317" r:id="rId25"/>
    <p:sldId id="318" r:id="rId26"/>
    <p:sldId id="31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82F"/>
    <a:srgbClr val="2962A7"/>
    <a:srgbClr val="1D4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581FD-7AC1-48FF-998E-0D693E0FF169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C4D7D-5CE6-4608-9A78-871BCCB9D4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76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C4D7D-5CE6-4608-9A78-871BCCB9D429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858180" cy="785794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1D4575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РМ</a:t>
            </a:r>
            <a:endParaRPr lang="ru-RU" sz="2800" b="1" i="1" dirty="0">
              <a:solidFill>
                <a:srgbClr val="1D457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2214546" y="785794"/>
            <a:ext cx="6572296" cy="250033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4600" b="1" i="1" dirty="0" err="1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endParaRPr lang="ru-RU" sz="4600" b="1" i="1" dirty="0" smtClean="0">
              <a:solidFill>
                <a:srgbClr val="00682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500" b="1" i="1" dirty="0" smtClean="0">
              <a:solidFill>
                <a:srgbClr val="1D457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300" i="1" dirty="0" smtClean="0">
                <a:solidFill>
                  <a:srgbClr val="1D4575"/>
                </a:solidFill>
                <a:latin typeface="Times New Roman" pitchFamily="18" charset="0"/>
                <a:cs typeface="Times New Roman" pitchFamily="18" charset="0"/>
              </a:rPr>
              <a:t>Вдовиной Ирины Николаевны,</a:t>
            </a:r>
          </a:p>
          <a:p>
            <a:pPr algn="ctr"/>
            <a:r>
              <a:rPr lang="ru-RU" sz="2600" i="1" dirty="0" smtClean="0">
                <a:solidFill>
                  <a:srgbClr val="1D4575"/>
                </a:solidFill>
                <a:latin typeface="Times New Roman" pitchFamily="18" charset="0"/>
                <a:cs typeface="Times New Roman" pitchFamily="18" charset="0"/>
              </a:rPr>
              <a:t>учителя английского языка </a:t>
            </a:r>
          </a:p>
          <a:p>
            <a:pPr algn="ctr"/>
            <a:r>
              <a:rPr lang="ru-RU" sz="2600" i="1" dirty="0" smtClean="0">
                <a:solidFill>
                  <a:srgbClr val="1D4575"/>
                </a:solidFill>
                <a:latin typeface="Times New Roman" pitchFamily="18" charset="0"/>
                <a:cs typeface="Times New Roman" pitchFamily="18" charset="0"/>
              </a:rPr>
              <a:t>МОУ «Средняя общеобразовательная школа №</a:t>
            </a:r>
            <a:r>
              <a:rPr lang="en-US" sz="2600" i="1" dirty="0" smtClean="0">
                <a:solidFill>
                  <a:srgbClr val="1D4575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600" i="1" dirty="0" smtClean="0">
                <a:solidFill>
                  <a:srgbClr val="1D4575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2600" i="1" dirty="0" smtClean="0">
                <a:solidFill>
                  <a:srgbClr val="1D4575"/>
                </a:solidFill>
                <a:latin typeface="Times New Roman" pitchFamily="18" charset="0"/>
                <a:cs typeface="Times New Roman" pitchFamily="18" charset="0"/>
              </a:rPr>
              <a:t>г.о. Саранск Республики Мордовия</a:t>
            </a:r>
            <a:endParaRPr lang="ru-RU" sz="2600" i="1" dirty="0">
              <a:solidFill>
                <a:srgbClr val="1D457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85720" y="3500438"/>
            <a:ext cx="8858280" cy="31432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Дата рождения: </a:t>
            </a:r>
            <a:r>
              <a:rPr lang="ru-RU" sz="1800" b="1" dirty="0" smtClean="0">
                <a:solidFill>
                  <a:srgbClr val="1D4575"/>
                </a:solidFill>
                <a:latin typeface="Times New Roman" pitchFamily="18" charset="0"/>
                <a:cs typeface="Times New Roman" pitchFamily="18" charset="0"/>
              </a:rPr>
              <a:t>31.05.1989 г.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Профессиональное образование: </a:t>
            </a:r>
            <a:r>
              <a:rPr lang="ru-RU" sz="1800" b="1" dirty="0" smtClean="0">
                <a:solidFill>
                  <a:srgbClr val="1D4575"/>
                </a:solidFill>
                <a:latin typeface="Times New Roman" pitchFamily="18" charset="0"/>
                <a:cs typeface="Times New Roman" pitchFamily="18" charset="0"/>
              </a:rPr>
              <a:t>высшее, МГПИ им. М.Е. </a:t>
            </a:r>
            <a:r>
              <a:rPr lang="ru-RU" sz="1800" b="1" dirty="0" err="1" smtClean="0">
                <a:solidFill>
                  <a:srgbClr val="1D4575"/>
                </a:solidFill>
                <a:latin typeface="Times New Roman" pitchFamily="18" charset="0"/>
                <a:cs typeface="Times New Roman" pitchFamily="18" charset="0"/>
              </a:rPr>
              <a:t>Евсевьева</a:t>
            </a:r>
            <a:r>
              <a:rPr lang="ru-RU" sz="1800" b="1" dirty="0" smtClean="0">
                <a:solidFill>
                  <a:srgbClr val="1D4575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1D4575"/>
                </a:solidFill>
                <a:latin typeface="Times New Roman" pitchFamily="18" charset="0"/>
                <a:cs typeface="Times New Roman" pitchFamily="18" charset="0"/>
              </a:rPr>
              <a:t>диплом КР № 79988, дата выдачи 23.06.2012 г., присвоена квалификация 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1D4575"/>
                </a:solidFill>
                <a:latin typeface="Times New Roman" pitchFamily="18" charset="0"/>
                <a:cs typeface="Times New Roman" pitchFamily="18" charset="0"/>
              </a:rPr>
              <a:t>английский /немецкий язык, учитель.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Стаж педагогической работы (по специальности): </a:t>
            </a:r>
            <a:r>
              <a:rPr lang="en-US" sz="1800" b="1" dirty="0" smtClean="0">
                <a:solidFill>
                  <a:srgbClr val="1D4575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b="1" dirty="0" smtClean="0">
                <a:solidFill>
                  <a:srgbClr val="1D4575"/>
                </a:solidFill>
                <a:latin typeface="Times New Roman" pitchFamily="18" charset="0"/>
                <a:cs typeface="Times New Roman" pitchFamily="18" charset="0"/>
              </a:rPr>
              <a:t>1 лет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Общий трудовой стаж: </a:t>
            </a:r>
            <a:r>
              <a:rPr lang="en-US" sz="1800" b="1" dirty="0" smtClean="0">
                <a:solidFill>
                  <a:srgbClr val="1D4575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b="1" smtClean="0">
                <a:solidFill>
                  <a:srgbClr val="1D4575"/>
                </a:solidFill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ru-RU" sz="1800" b="1" dirty="0" smtClean="0">
                <a:solidFill>
                  <a:srgbClr val="1D4575"/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Наличие квалификационной категории: </a:t>
            </a:r>
            <a:r>
              <a:rPr lang="ru-RU" sz="1800" b="1" dirty="0" smtClean="0">
                <a:solidFill>
                  <a:srgbClr val="1D4575"/>
                </a:solidFill>
                <a:latin typeface="Times New Roman" pitchFamily="18" charset="0"/>
                <a:cs typeface="Times New Roman" pitchFamily="18" charset="0"/>
              </a:rPr>
              <a:t>высшая</a:t>
            </a:r>
            <a:endParaRPr lang="ru-RU" sz="1800" dirty="0" smtClean="0">
              <a:solidFill>
                <a:srgbClr val="1D4575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Дата последней аттестации: </a:t>
            </a:r>
            <a:r>
              <a:rPr lang="ru-RU" sz="1800" b="1" dirty="0" smtClean="0">
                <a:solidFill>
                  <a:srgbClr val="1D4575"/>
                </a:solidFill>
                <a:latin typeface="Times New Roman" pitchFamily="18" charset="0"/>
                <a:cs typeface="Times New Roman" pitchFamily="18" charset="0"/>
              </a:rPr>
              <a:t>приказ № 190 от 21.02.2020. (стр. 16.) </a:t>
            </a:r>
            <a:endParaRPr lang="ru-RU" sz="1800" dirty="0" smtClean="0">
              <a:solidFill>
                <a:srgbClr val="1D4575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ru-RU" sz="1800" b="1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ание: </a:t>
            </a:r>
            <a:r>
              <a:rPr lang="ru-RU" sz="1800" b="1" dirty="0" smtClean="0">
                <a:solidFill>
                  <a:srgbClr val="1D4575"/>
                </a:solidFill>
                <a:latin typeface="Times New Roman" pitchFamily="18" charset="0"/>
                <a:cs typeface="Times New Roman" pitchFamily="18" charset="0"/>
              </a:rPr>
              <a:t>нет.</a:t>
            </a:r>
            <a:endParaRPr lang="ru-RU" sz="1800" b="1" dirty="0">
              <a:solidFill>
                <a:srgbClr val="1D457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Загрузки\ШКОЛА\учитель года 2024\DSC055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9912"/>
            <a:ext cx="2183755" cy="280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ownloads\Диплом_Юдина_page-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07101"/>
            <a:ext cx="7272808" cy="409141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778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Всероссийский уровень</a:t>
            </a:r>
            <a:endParaRPr lang="ru-RU" sz="3600" b="1" i="1" dirty="0">
              <a:solidFill>
                <a:srgbClr val="00682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ownloads\Камкина М.Н (победитель)_page-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39" y="980728"/>
            <a:ext cx="3645123" cy="517049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ownloads\Аверина Ольга 1_page-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801" y="1988840"/>
            <a:ext cx="5067091" cy="380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463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2800" b="1" i="1" dirty="0">
                <a:solidFill>
                  <a:srgbClr val="00682F"/>
                </a:solidFill>
                <a:latin typeface="Times New Roman" pitchFamily="16" charset="0"/>
                <a:cs typeface="Times New Roman" pitchFamily="16" charset="0"/>
              </a:rPr>
              <a:t>5</a:t>
            </a:r>
            <a:r>
              <a:rPr lang="ru-RU" altLang="ru-RU" sz="2800" b="1" i="1" dirty="0" smtClean="0">
                <a:solidFill>
                  <a:srgbClr val="00682F"/>
                </a:solidFill>
                <a:latin typeface="Times New Roman" pitchFamily="16" charset="0"/>
                <a:cs typeface="Times New Roman" pitchFamily="16" charset="0"/>
              </a:rPr>
              <a:t>. Наличие публикаций, включая </a:t>
            </a:r>
            <a:br>
              <a:rPr lang="ru-RU" altLang="ru-RU" sz="2800" b="1" i="1" dirty="0" smtClean="0">
                <a:solidFill>
                  <a:srgbClr val="00682F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2800" b="1" i="1" dirty="0" err="1" smtClean="0">
                <a:solidFill>
                  <a:srgbClr val="00682F"/>
                </a:solidFill>
                <a:latin typeface="Times New Roman" pitchFamily="16" charset="0"/>
                <a:cs typeface="Times New Roman" pitchFamily="16" charset="0"/>
              </a:rPr>
              <a:t>интернет-публикации</a:t>
            </a:r>
            <a:endParaRPr lang="ru-RU" sz="2800" b="1" i="1" dirty="0">
              <a:solidFill>
                <a:srgbClr val="00682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702937"/>
              </p:ext>
            </p:extLst>
          </p:nvPr>
        </p:nvGraphicFramePr>
        <p:xfrm>
          <a:off x="1475656" y="2348880"/>
          <a:ext cx="6192688" cy="2313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2688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949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Сборник материалов участников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педагогического марафона «Образование. Творчество. Развитие»: педагогический опыт,</a:t>
                      </a:r>
                    </a:p>
                    <a:p>
                      <a:endParaRPr lang="ru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«Англицизмы на телевидении и в жизни современного подростка», 2022 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уч.год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2066f198-6b0b-465c-9817-e980845bf9a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96" y="620688"/>
            <a:ext cx="3833162" cy="531144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\Downloads\921ff893-db4c-4768-86fa-6d82d272dc5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92696"/>
            <a:ext cx="4124724" cy="533851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928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42852"/>
            <a:ext cx="8784976" cy="549844"/>
          </a:xfrm>
        </p:spPr>
        <p:txBody>
          <a:bodyPr>
            <a:noAutofit/>
          </a:bodyPr>
          <a:lstStyle/>
          <a:p>
            <a:r>
              <a:rPr lang="ru-RU" altLang="ru-RU" sz="2000" b="1" i="1" dirty="0">
                <a:solidFill>
                  <a:srgbClr val="00682F"/>
                </a:solidFill>
                <a:latin typeface="Times New Roman" pitchFamily="16" charset="0"/>
                <a:cs typeface="Times New Roman" pitchFamily="16" charset="0"/>
              </a:rPr>
              <a:t>6</a:t>
            </a:r>
            <a:r>
              <a:rPr lang="ru-RU" altLang="ru-RU" sz="2000" b="1" i="1" dirty="0" smtClean="0">
                <a:solidFill>
                  <a:srgbClr val="00682F"/>
                </a:solidFill>
                <a:latin typeface="Times New Roman" pitchFamily="16" charset="0"/>
                <a:cs typeface="Times New Roman" pitchFamily="16" charset="0"/>
              </a:rPr>
              <a:t>. Выступления на заседаниях методических советов, научно-практических конференциях, педагогических чтениях, семинарах, секциях</a:t>
            </a:r>
            <a:endParaRPr lang="ru-RU" sz="2000" b="1" i="1" dirty="0">
              <a:solidFill>
                <a:srgbClr val="00682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691680" y="908720"/>
            <a:ext cx="5112568" cy="604664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sz="2400" i="1" dirty="0" smtClean="0">
                <a:solidFill>
                  <a:srgbClr val="1D4575"/>
                </a:solidFill>
                <a:latin typeface="Times New Roman" pitchFamily="18" charset="0"/>
                <a:cs typeface="Times New Roman" pitchFamily="18" charset="0"/>
              </a:rPr>
              <a:t>Уровень образовательной организации:</a:t>
            </a:r>
          </a:p>
        </p:txBody>
      </p:sp>
      <p:pic>
        <p:nvPicPr>
          <p:cNvPr id="2051" name="Picture 3" descr="G:\аттестация новое!\2024-10-18_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038" y="1524071"/>
            <a:ext cx="3743418" cy="514529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schoo\Pictures\2024-10-30_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457524"/>
            <a:ext cx="3739445" cy="513982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altLang="ru-RU" sz="2400" b="1" i="1" dirty="0">
                <a:solidFill>
                  <a:srgbClr val="00682F"/>
                </a:solidFill>
                <a:latin typeface="Times New Roman" pitchFamily="16" charset="0"/>
                <a:cs typeface="Times New Roman" pitchFamily="16" charset="0"/>
              </a:rPr>
              <a:t>7</a:t>
            </a:r>
            <a:r>
              <a:rPr lang="ru-RU" altLang="ru-RU" sz="2400" b="1" i="1" dirty="0" smtClean="0">
                <a:solidFill>
                  <a:srgbClr val="00682F"/>
                </a:solidFill>
                <a:latin typeface="Times New Roman" pitchFamily="16" charset="0"/>
                <a:cs typeface="Times New Roman" pitchFamily="16" charset="0"/>
              </a:rPr>
              <a:t>. Проведение открытых уроков,</a:t>
            </a:r>
            <a:br>
              <a:rPr lang="ru-RU" altLang="ru-RU" sz="2400" b="1" i="1" dirty="0" smtClean="0">
                <a:solidFill>
                  <a:srgbClr val="00682F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2400" b="1" i="1" dirty="0" smtClean="0">
                <a:solidFill>
                  <a:srgbClr val="00682F"/>
                </a:solidFill>
                <a:latin typeface="Times New Roman" pitchFamily="16" charset="0"/>
                <a:cs typeface="Times New Roman" pitchFamily="16" charset="0"/>
              </a:rPr>
              <a:t> мастер-классов, мероприятий</a:t>
            </a:r>
            <a:endParaRPr lang="ru-RU" sz="2400" b="1" i="1" dirty="0">
              <a:solidFill>
                <a:srgbClr val="00682F"/>
              </a:solidFill>
            </a:endParaRPr>
          </a:p>
        </p:txBody>
      </p:sp>
      <p:pic>
        <p:nvPicPr>
          <p:cNvPr id="2050" name="Picture 2" descr="C:\Users\schoo\Pictures\2024-10-30_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68760"/>
            <a:ext cx="4007090" cy="550770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036496" cy="550414"/>
          </a:xfrm>
        </p:spPr>
        <p:txBody>
          <a:bodyPr>
            <a:noAutofit/>
          </a:bodyPr>
          <a:lstStyle/>
          <a:p>
            <a:r>
              <a:rPr lang="ru-RU" sz="2000" b="1" i="1" dirty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200" dirty="0" smtClean="0">
                <a:solidFill>
                  <a:srgbClr val="00682F"/>
                </a:solidFill>
              </a:rPr>
              <a:t>. </a:t>
            </a:r>
            <a:r>
              <a:rPr lang="ru-RU" altLang="ru-RU" sz="2000" b="1" i="1" dirty="0" smtClean="0">
                <a:solidFill>
                  <a:srgbClr val="00682F"/>
                </a:solidFill>
                <a:latin typeface="Times New Roman" pitchFamily="16" charset="0"/>
                <a:cs typeface="Times New Roman" pitchFamily="16" charset="0"/>
              </a:rPr>
              <a:t>Общественно-педагогическая активность педагога: участие в работе педагогических сообществ, комиссий, жюри</a:t>
            </a:r>
            <a:endParaRPr lang="ru-RU" sz="2000" dirty="0">
              <a:solidFill>
                <a:srgbClr val="00682F"/>
              </a:solidFill>
            </a:endParaRPr>
          </a:p>
        </p:txBody>
      </p:sp>
      <p:pic>
        <p:nvPicPr>
          <p:cNvPr id="5" name="Picture 2" descr="G:\аттестация новое!\2024-10-18_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08720"/>
            <a:ext cx="4248472" cy="583948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choo\Pictures\2024-10-30_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242770"/>
            <a:ext cx="4608512" cy="633435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937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аттестация новое!\2024-10-18_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09735"/>
            <a:ext cx="4485635" cy="616546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868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altLang="ru-RU" sz="2800" b="1" i="1" dirty="0">
                <a:solidFill>
                  <a:srgbClr val="00682F"/>
                </a:solidFill>
                <a:latin typeface="Times New Roman" pitchFamily="16" charset="0"/>
                <a:cs typeface="Times New Roman" pitchFamily="16" charset="0"/>
              </a:rPr>
              <a:t>9</a:t>
            </a:r>
            <a:r>
              <a:rPr lang="ru-RU" altLang="ru-RU" sz="2800" b="1" i="1" dirty="0" smtClean="0">
                <a:solidFill>
                  <a:srgbClr val="00682F"/>
                </a:solidFill>
                <a:latin typeface="Times New Roman" pitchFamily="16" charset="0"/>
                <a:cs typeface="Times New Roman" pitchFamily="16" charset="0"/>
              </a:rPr>
              <a:t>. Участие педагога в профессиональных конкурсах</a:t>
            </a:r>
            <a:endParaRPr lang="ru-RU" sz="2800" b="1" i="1" dirty="0">
              <a:solidFill>
                <a:srgbClr val="00682F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0216658"/>
              </p:ext>
            </p:extLst>
          </p:nvPr>
        </p:nvGraphicFramePr>
        <p:xfrm>
          <a:off x="615657" y="1196752"/>
          <a:ext cx="7628751" cy="5182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3631"/>
                <a:gridCol w="2807560"/>
                <a:gridCol w="2807560"/>
              </a:tblGrid>
              <a:tr h="5186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Интернет-конкурсы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Интернет-олимпиады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050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4155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городского конкурса «Педагог-исследователь» педагогического марафона «Образование. Творчество. Развитие», 2022 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уч.год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 творческих работ и учебно-методических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разработок  педагогов «Педагог - 2022», 2022 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уч.год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 олимпиады «Педагогический успех», 2022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уч.год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0782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 в городском конкурсе «Учитель года», 2024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уч.год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Участник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педагогического конкурса «Новаторство и традиции», 2021 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уч.год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 олимпиады «Эстафета знаний», 2022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уч.год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615657" y="204683"/>
            <a:ext cx="8229600" cy="7760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b="1" i="1" dirty="0">
              <a:solidFill>
                <a:srgbClr val="00682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altLang="ru-RU" sz="2400" b="1" i="1" dirty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400" b="1" i="1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. Результаты участия в инновационной (экспериментальной) деятельности</a:t>
            </a:r>
            <a:endParaRPr lang="ru-RU" sz="2400" b="1" i="1" dirty="0">
              <a:solidFill>
                <a:srgbClr val="00682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choo\Pictures\2024-10-30_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24744"/>
            <a:ext cx="4032448" cy="554256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Муниципальный уровень</a:t>
            </a:r>
            <a:endParaRPr lang="ru-RU" sz="3600" b="1" i="1" dirty="0">
              <a:solidFill>
                <a:srgbClr val="00682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G:\2024-10-11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5372"/>
            <a:ext cx="4032448" cy="554391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аттестация новое!\2024-10-18_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52736"/>
            <a:ext cx="4040229" cy="555325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4737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Интернет-конкурсы</a:t>
            </a:r>
            <a:endParaRPr lang="ru-RU" sz="3200" b="1" i="1" dirty="0">
              <a:solidFill>
                <a:srgbClr val="00682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Admin\Downloads\diplom_95401_page-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07178"/>
            <a:ext cx="3833510" cy="541840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\Downloads\Вистаплюс Вдовина Ирина Николавена_page-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25" y="1091557"/>
            <a:ext cx="3850900" cy="544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55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73143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Интернет-олимпиады</a:t>
            </a:r>
            <a:endParaRPr lang="ru-RU" sz="3200" b="1" i="1" dirty="0">
              <a:solidFill>
                <a:srgbClr val="00682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Загрузки\мои сертификаты\2021-2022\Педагогический успех\31668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3915298" cy="554461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Загрузки\мои сертификаты\2022-2023\эстафета знани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96752"/>
            <a:ext cx="3923928" cy="555683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930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altLang="ru-RU" sz="2800" b="1" i="1" dirty="0" smtClean="0">
                <a:solidFill>
                  <a:srgbClr val="00682F"/>
                </a:solidFill>
                <a:latin typeface="Times New Roman" pitchFamily="16" charset="0"/>
                <a:cs typeface="Times New Roman" pitchFamily="16" charset="0"/>
              </a:rPr>
              <a:t>10. Награды и поощрения</a:t>
            </a:r>
            <a:endParaRPr lang="ru-RU" sz="2800" b="1" i="1" dirty="0">
              <a:solidFill>
                <a:srgbClr val="00682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2350570"/>
              </p:ext>
            </p:extLst>
          </p:nvPr>
        </p:nvGraphicFramePr>
        <p:xfrm>
          <a:off x="457200" y="1600200"/>
          <a:ext cx="7715200" cy="329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2632"/>
                <a:gridCol w="2736304"/>
                <a:gridCol w="23762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Республиканский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Интернет-благодарности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Благодарственное письмо за качественную подготовку участников конкурса творческих работ «Письмо учителю», 2023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уч.год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Благодарность за активное участие 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мероприятиях проекта по ранней профессиональной ориентации учащихся «Билет в будущее», 2023 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уч.год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Благодарственное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письмо от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Uchi.ru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за помощь в организации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олимпиады по английскому языку,  2021 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уч.год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Республиканский уровень</a:t>
            </a:r>
            <a:endParaRPr lang="ru-RU" sz="3600" b="1" i="1" dirty="0">
              <a:solidFill>
                <a:srgbClr val="00682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ownloads\Вдовина_БЛаг_page-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90" y="1412776"/>
            <a:ext cx="8192279" cy="460815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3083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Всероссийский уровень</a:t>
            </a:r>
            <a:endParaRPr lang="ru-RU" sz="3600" b="1" i="1" dirty="0">
              <a:solidFill>
                <a:srgbClr val="00682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G:\2024-10-11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998" y="980728"/>
            <a:ext cx="4109202" cy="564943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512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Интернет-благодарности</a:t>
            </a:r>
            <a:endParaRPr lang="ru-RU" sz="3200" b="1" i="1" dirty="0">
              <a:solidFill>
                <a:srgbClr val="00682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Загрузки\мои сертификаты\2020-2021\Благодарность учи.р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40768"/>
            <a:ext cx="3732192" cy="527473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360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i="1" dirty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i="1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. Положительная динамика освоения обучающимися образовательных программ по итогам мониторингов, проводимых организацией</a:t>
            </a:r>
            <a:endParaRPr lang="ru-RU" sz="2000" b="1" i="1" dirty="0">
              <a:solidFill>
                <a:srgbClr val="00682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choo\Pictures\2024-10-29_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46081"/>
            <a:ext cx="4032448" cy="554255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3. Результаты участия обучающихся в мероприятиях различных уровней по учебной деятельности профессиональной направленности.</a:t>
            </a:r>
            <a:endParaRPr lang="ru-RU" sz="2400" b="1" i="1" dirty="0">
              <a:solidFill>
                <a:srgbClr val="00682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748368"/>
              </p:ext>
            </p:extLst>
          </p:nvPr>
        </p:nvGraphicFramePr>
        <p:xfrm>
          <a:off x="899592" y="1916832"/>
          <a:ext cx="7283152" cy="284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8696"/>
                <a:gridCol w="41044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Интернет-олимпиада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Морозов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Фёдор, победитель муниципального этапа ВСОШ, 2023 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уч.год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Адекаев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Артем,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призер олимпиады по иностранным языкам среди 2-4 классов «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Лингвознайка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», 2024 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уч.год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Куфтинов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Александр, призер конкурса «Ярмарка идей» в секции Языкознание, 2023 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уч.год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8877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Муниципальный уровень</a:t>
            </a:r>
            <a:endParaRPr lang="ru-RU" sz="3600" b="1" i="1" dirty="0">
              <a:solidFill>
                <a:srgbClr val="00682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Admin\Downloads\IMG_10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38578"/>
            <a:ext cx="3295650" cy="48768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\Downloads\НПК 2022-2023 Диплом_page-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873" y="1671991"/>
            <a:ext cx="3126891" cy="487314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126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Интернет-олимпиада</a:t>
            </a:r>
            <a:endParaRPr lang="ru-RU" sz="3200" b="1" i="1" dirty="0">
              <a:solidFill>
                <a:srgbClr val="00682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ownloads\Адекаев Артем_page-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90075"/>
            <a:ext cx="8244408" cy="463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03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96944" cy="1008112"/>
          </a:xfrm>
        </p:spPr>
        <p:txBody>
          <a:bodyPr>
            <a:noAutofit/>
          </a:bodyPr>
          <a:lstStyle/>
          <a:p>
            <a:r>
              <a:rPr lang="ru-RU" altLang="ru-RU" sz="2400" b="1" i="1" dirty="0">
                <a:solidFill>
                  <a:srgbClr val="00682F"/>
                </a:solidFill>
                <a:latin typeface="Times New Roman" pitchFamily="16" charset="0"/>
                <a:cs typeface="Times New Roman" pitchFamily="16" charset="0"/>
              </a:rPr>
              <a:t>4</a:t>
            </a:r>
            <a:r>
              <a:rPr lang="ru-RU" altLang="ru-RU" sz="2400" b="1" i="1" dirty="0" smtClean="0">
                <a:solidFill>
                  <a:srgbClr val="00682F"/>
                </a:solidFill>
                <a:latin typeface="Times New Roman" pitchFamily="16" charset="0"/>
                <a:cs typeface="Times New Roman" pitchFamily="16" charset="0"/>
              </a:rPr>
              <a:t>. </a:t>
            </a:r>
            <a:r>
              <a:rPr lang="ru-RU" altLang="ru-RU" sz="2400" b="1" i="1" dirty="0">
                <a:solidFill>
                  <a:srgbClr val="00682F"/>
                </a:solidFill>
                <a:latin typeface="Times New Roman" pitchFamily="16" charset="0"/>
                <a:cs typeface="Times New Roman" pitchFamily="16" charset="0"/>
              </a:rPr>
              <a:t>Р</a:t>
            </a:r>
            <a:r>
              <a:rPr lang="ru-RU" altLang="ru-RU" sz="2400" b="1" i="1" dirty="0" smtClean="0">
                <a:solidFill>
                  <a:srgbClr val="00682F"/>
                </a:solidFill>
                <a:latin typeface="Times New Roman" pitchFamily="16" charset="0"/>
                <a:cs typeface="Times New Roman" pitchFamily="16" charset="0"/>
              </a:rPr>
              <a:t>езультаты </a:t>
            </a:r>
            <a:r>
              <a:rPr lang="ru-RU" altLang="ru-RU" sz="2400" b="1" i="1" dirty="0">
                <a:solidFill>
                  <a:srgbClr val="00682F"/>
                </a:solidFill>
                <a:latin typeface="Times New Roman" pitchFamily="16" charset="0"/>
                <a:cs typeface="Times New Roman" pitchFamily="16" charset="0"/>
              </a:rPr>
              <a:t>участия </a:t>
            </a:r>
            <a:r>
              <a:rPr lang="ru-RU" altLang="ru-RU" sz="2400" b="1" i="1" dirty="0" smtClean="0">
                <a:solidFill>
                  <a:srgbClr val="00682F"/>
                </a:solidFill>
                <a:latin typeface="Times New Roman" pitchFamily="16" charset="0"/>
                <a:cs typeface="Times New Roman" pitchFamily="16" charset="0"/>
              </a:rPr>
              <a:t>обучающихся во внеурочной деятельности по преподаваемой дисциплине.</a:t>
            </a:r>
            <a:endParaRPr lang="ru-RU" sz="2400" b="1" i="1" dirty="0">
              <a:solidFill>
                <a:srgbClr val="00682F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4821857"/>
              </p:ext>
            </p:extLst>
          </p:nvPr>
        </p:nvGraphicFramePr>
        <p:xfrm>
          <a:off x="611560" y="1484784"/>
          <a:ext cx="7849244" cy="4967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3543"/>
                <a:gridCol w="2641441"/>
                <a:gridCol w="3094260"/>
              </a:tblGrid>
              <a:tr h="38661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Республиканский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661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972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Юдина Алиса, 2 место в олимпиаде «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Профпроба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» по английскому языку,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2024 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уч.год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Мальченкова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Алена, победитель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конкурса для школьников «Юный переводчик», 2022 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уч.год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Камкина Мария, победитель в конкурсе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эссе на иностранном языке «Мой учитель иностранного языка», 2022 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уч.год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97262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Дюндик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Анастасия, победитель в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Евсевьевской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олимпиаде по английскому языку, 2023 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уч.год</a:t>
                      </a:r>
                      <a:r>
                        <a:rPr lang="ru-RU" baseline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Юдина Алиса, диплом 3 степени в конкурсе творческих работ на иностранном языке «Письмо учителю», 2023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уч.год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Аверина Ольга, диплом 3 степени конкурса эссе на иностранном языке «Спасибо, учитель!», 2024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уч.год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Муниципальный уровень</a:t>
            </a:r>
            <a:endParaRPr lang="ru-RU" sz="3200" b="1" i="1" dirty="0">
              <a:solidFill>
                <a:srgbClr val="00682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Загрузки\мои сертификаты\2023-2024\Юди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36079"/>
            <a:ext cx="3391489" cy="477569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ownloads\в Евсевьевской олимпиаде_page-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72" y="1883949"/>
            <a:ext cx="5021115" cy="387995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918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Республиканский уровень</a:t>
            </a:r>
            <a:endParaRPr lang="ru-RU" sz="3600" b="1" i="1" dirty="0">
              <a:solidFill>
                <a:srgbClr val="00682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ownloads\9_Мальченкова_page-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280920" cy="465854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6538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</TotalTime>
  <Words>557</Words>
  <Application>Microsoft Office PowerPoint</Application>
  <PresentationFormat>Экран (4:3)</PresentationFormat>
  <Paragraphs>86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МИНИСТЕРСТВО ОБРАЗОВАНИЯ РМ</vt:lpstr>
      <vt:lpstr>1. Результаты участия в инновационной (экспериментальной) деятельности</vt:lpstr>
      <vt:lpstr>2. Положительная динамика освоения обучающимися образовательных программ по итогам мониторингов, проводимых организацией</vt:lpstr>
      <vt:lpstr>3. Результаты участия обучающихся в мероприятиях различных уровней по учебной деятельности профессиональной направленности.</vt:lpstr>
      <vt:lpstr>Муниципальный уровень</vt:lpstr>
      <vt:lpstr>Интернет-олимпиада</vt:lpstr>
      <vt:lpstr>4. Результаты участия обучающихся во внеурочной деятельности по преподаваемой дисциплине.</vt:lpstr>
      <vt:lpstr>Муниципальный уровень</vt:lpstr>
      <vt:lpstr>Республиканский уровень</vt:lpstr>
      <vt:lpstr>Презентация PowerPoint</vt:lpstr>
      <vt:lpstr>Всероссийский уровень</vt:lpstr>
      <vt:lpstr>5. Наличие публикаций, включая  интернет-публикации</vt:lpstr>
      <vt:lpstr>Презентация PowerPoint</vt:lpstr>
      <vt:lpstr>6. Выступления на заседаниях методических советов, научно-практических конференциях, педагогических чтениях, семинарах, секциях</vt:lpstr>
      <vt:lpstr>7. Проведение открытых уроков,  мастер-классов, мероприятий</vt:lpstr>
      <vt:lpstr>8. Общественно-педагогическая активность педагога: участие в работе педагогических сообществ, комиссий, жюри</vt:lpstr>
      <vt:lpstr>Презентация PowerPoint</vt:lpstr>
      <vt:lpstr>Презентация PowerPoint</vt:lpstr>
      <vt:lpstr>9. Участие педагога в профессиональных конкурсах</vt:lpstr>
      <vt:lpstr>Муниципальный уровень</vt:lpstr>
      <vt:lpstr>Интернет-конкурсы</vt:lpstr>
      <vt:lpstr>Интернет-олимпиады</vt:lpstr>
      <vt:lpstr>10. Награды и поощрения</vt:lpstr>
      <vt:lpstr>Республиканский уровень</vt:lpstr>
      <vt:lpstr>Всероссийский уровень</vt:lpstr>
      <vt:lpstr>Интернет-благодарности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РМ</dc:title>
  <dc:creator>lenova</dc:creator>
  <cp:lastModifiedBy>Admin</cp:lastModifiedBy>
  <cp:revision>177</cp:revision>
  <dcterms:created xsi:type="dcterms:W3CDTF">2014-10-24T12:51:48Z</dcterms:created>
  <dcterms:modified xsi:type="dcterms:W3CDTF">2024-11-04T10:31:23Z</dcterms:modified>
</cp:coreProperties>
</file>